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6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5143500" type="screen16x9"/>
  <p:notesSz cx="6858000" cy="9144000"/>
  <p:embeddedFontLs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Raleway" pitchFamily="2" charset="77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0476"/>
  </p:normalViewPr>
  <p:slideViewPr>
    <p:cSldViewPr snapToGrid="0">
      <p:cViewPr varScale="1">
        <p:scale>
          <a:sx n="118" d="100"/>
          <a:sy n="118" d="100"/>
        </p:scale>
        <p:origin x="202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-60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5c881655c_0_9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5c881655c_0_9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15c881655c_0_9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15c881655c_0_9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15c881655c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15c881655c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Available on perf-comp branch on </a:t>
            </a:r>
            <a:r>
              <a:rPr lang="en" dirty="0" err="1"/>
              <a:t>github</a:t>
            </a:r>
            <a:r>
              <a:rPr lang="en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Rules: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External dependencies allowed, we don’t care about artifact size.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Fast, but reasonable development time.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Same implementation, different language.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No “speed” libraries (i.e. python libraries relying on C)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MUST use external libs for algorithm implementation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Must be compared using same drug list.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Must use same search list (50k records from Chicago ME)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… technically </a:t>
            </a:r>
            <a:r>
              <a:rPr lang="en" dirty="0" err="1"/>
              <a:t>jarowinkler</a:t>
            </a:r>
            <a:r>
              <a:rPr lang="en" dirty="0"/>
              <a:t> isn’t a metric (doesn’t obey triangle inequality)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you’d like to see more details about inputs and outputs feel free to reach out to me after the talk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 Detail? **</a:t>
            </a:r>
          </a:p>
        </p:txBody>
      </p:sp>
    </p:spTree>
    <p:extLst>
      <p:ext uri="{BB962C8B-B14F-4D97-AF65-F5344CB8AC3E}">
        <p14:creationId xmlns:p14="http://schemas.microsoft.com/office/powerpoint/2010/main" val="16701934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15c881655c_0_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15c881655c_0_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Programs did </a:t>
            </a:r>
            <a:r>
              <a:rPr lang="en" i="1" dirty="0"/>
              <a:t>minimal</a:t>
            </a:r>
            <a:r>
              <a:rPr lang="en" dirty="0"/>
              <a:t> preprocessing other than casing and removal of punctuation.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145_572_952 iterations.</a:t>
            </a:r>
            <a:endParaRPr sz="10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~145 million on only 50k records…</a:t>
            </a:r>
            <a:endParaRPr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Iterations are number of times algorithm run (effectively number of word comparisons).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 count includes comments, imports, blank lines, etc. etc.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 here is </a:t>
            </a:r>
            <a:r>
              <a:rPr lang="en" i="1" dirty="0"/>
              <a:t>only</a:t>
            </a:r>
            <a:r>
              <a:rPr lang="en" dirty="0"/>
              <a:t> algorithm runtime, nothing else.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*** Why are these different? ***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147a1358a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147a1358a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147a1358a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147a1358a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47a1358a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147a1358a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 App enabled via Web Assembly (</a:t>
            </a:r>
            <a:r>
              <a:rPr lang="en" dirty="0" err="1"/>
              <a:t>wasm</a:t>
            </a:r>
            <a:r>
              <a:rPr lang="en" dirty="0"/>
              <a:t>) = native rust performance in the browser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 enabled via clap crate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WASM </a:t>
            </a:r>
            <a:r>
              <a:rPr lang="en" dirty="0" err="1"/>
              <a:t>npm</a:t>
            </a:r>
            <a:r>
              <a:rPr lang="en" dirty="0"/>
              <a:t> package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Cargo crate for CLI (cargo install)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Core crate library for </a:t>
            </a:r>
            <a:r>
              <a:rPr lang="en" dirty="0" err="1"/>
              <a:t>devs</a:t>
            </a:r>
            <a:r>
              <a:rPr lang="en" dirty="0"/>
              <a:t> will be the standard program from testing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147a1358a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147a1358a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Rust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NextJS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WebAssembly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147a1358a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147a1358a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Utilize RxNorm / RxClass API to extract drugs of a specific class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-&gt; This could be more verbose/customizable/intuitive in the web interface whereas the CLI just takes the classID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5c881655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15c881655c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147a1358a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147a1358a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for their search engine. (stack overflow)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Rust maintainers for their amazing language and documentation.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Chris for having a need for such a useful tool. (if I ever make anything cool that you use or like, it’s probably because he needed it for something)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Daniel for providing technical guidance and wisdom.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wife for patience when I’m smashing my head against the Rust compiler.</a:t>
            </a: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147a1358af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147a1358af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notes: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Ideally come back to this in a few months and have the tools built out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Docker image for desktop use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More architecture details (data / software flow chart)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Also have more improved flowchart of UX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Samples of code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	Live website run through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Live coding?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Validate methods via ensuring the same output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How to sell a tool as dev…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Share with some company like Socrata as an implementation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Felt like a product pitch (that’s what normally happens </a:t>
            </a:r>
            <a:r>
              <a:rPr lang="en"/>
              <a:t>when presenting a new tool at conferences)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questions: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Feedback on presentation?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Feedback on toolbox ideas?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Tried to balance technical and non-technical aspects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What would make you confident in using this tool?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5c881655c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15c881655c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5c881655c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5c881655c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15c881655c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15c881655c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dirty="0"/>
              <a:t>Grep search in R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dirty="0"/>
              <a:t>Not portable (r, </a:t>
            </a:r>
            <a:r>
              <a:rPr lang="en" dirty="0" err="1"/>
              <a:t>rstudio</a:t>
            </a:r>
            <a:r>
              <a:rPr lang="en" dirty="0"/>
              <a:t>, </a:t>
            </a:r>
            <a:r>
              <a:rPr lang="en" dirty="0" err="1"/>
              <a:t>etc</a:t>
            </a:r>
            <a:r>
              <a:rPr lang="en" dirty="0"/>
              <a:t>)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dirty="0"/>
              <a:t>Slow slow slow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dirty="0"/>
              <a:t>Error prone,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dirty="0"/>
              <a:t>Manual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Around this time we were building the regex model using </a:t>
            </a:r>
            <a:r>
              <a:rPr lang="en" dirty="0" err="1"/>
              <a:t>JaroWinkler</a:t>
            </a:r>
            <a:r>
              <a:rPr lang="en" dirty="0"/>
              <a:t> string similarity calculation.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 those of you who don’t know, SS is how close one string is to another, usually measured in a ratio of 0-1, 1 being a perfect match.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HOURS to search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** TOO LONG **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5c881655c_0_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15c881655c_0_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15c881655c_0_9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15c881655c_0_9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provided improved performance from ~2 hours down to a few minutes.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Drug Info file expanded to include tags.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15c881655c_0_9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15c881655c_0_9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 command is default</a:t>
            </a:r>
            <a:br>
              <a:rPr lang="en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Available on go-tool branch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5c881655c_0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5c881655c_0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Well sure…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could always be faster…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we didn’t use a custom file for </a:t>
            </a:r>
            <a:r>
              <a:rPr lang="en" i="1"/>
              <a:t>one</a:t>
            </a:r>
            <a:r>
              <a:rPr lang="en"/>
              <a:t> researcher’s needs but made a flexible search system to serve many researchers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-&gt; That is going to need a nice UI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-&gt; Install process was easy but not straightforward, usage involved running a weird looking exe app…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-&gt; Better output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-&gt;PHI compliance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about searching beyond uni-grams?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Drug Extraction Toolbox</a:t>
            </a:r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5" y="2987150"/>
            <a:ext cx="7688100" cy="16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Nick Anthony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Engineer - University of Kentucky - College of Pharmacy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Twitter: @nanthony95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GitHub: @nanthony007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GitHub: https://github.com/UK-IPOP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Email: nicholas.anthony@uky.edu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it worth it?</a:t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4375" y="2188200"/>
            <a:ext cx="1997650" cy="199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R&amp;D</a:t>
            </a:r>
            <a:endParaRPr/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213" y="1795875"/>
            <a:ext cx="7023178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>
            <a:spLocks noGrp="1"/>
          </p:cNvSpPr>
          <p:nvPr>
            <p:ph type="title"/>
          </p:nvPr>
        </p:nvSpPr>
        <p:spPr>
          <a:xfrm>
            <a:off x="580600" y="1297600"/>
            <a:ext cx="33009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Benchmark Testing</a:t>
            </a:r>
            <a:endParaRPr dirty="0"/>
          </a:p>
        </p:txBody>
      </p:sp>
      <p:sp>
        <p:nvSpPr>
          <p:cNvPr id="155" name="Google Shape;155;p24"/>
          <p:cNvSpPr txBox="1">
            <a:spLocks noGrp="1"/>
          </p:cNvSpPr>
          <p:nvPr>
            <p:ph type="subTitle" idx="1"/>
          </p:nvPr>
        </p:nvSpPr>
        <p:spPr>
          <a:xfrm>
            <a:off x="580600" y="2488350"/>
            <a:ext cx="3599700" cy="10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Would the benefits of another language system outweigh the costs of development and maintenance?</a:t>
            </a:r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body" idx="2"/>
          </p:nvPr>
        </p:nvSpPr>
        <p:spPr>
          <a:xfrm>
            <a:off x="5205775" y="332350"/>
            <a:ext cx="3374400" cy="45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Languages</a:t>
            </a:r>
            <a:endParaRPr sz="20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Python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Go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Rust</a:t>
            </a:r>
            <a:endParaRPr sz="18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Interfaces</a:t>
            </a:r>
            <a:endParaRPr sz="20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CLI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Web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Packages</a:t>
            </a:r>
            <a:endParaRPr sz="18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Metrics</a:t>
            </a:r>
            <a:endParaRPr sz="20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JaroWinkler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Levenshtein (Damerau)</a:t>
            </a:r>
            <a:endParaRPr sz="180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11B05-1206-F64F-AE02-B68CBD641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Standard Program Flow</a:t>
            </a:r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CCB2445A-C758-8B41-A89A-CCCE3E716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450" y="2179410"/>
            <a:ext cx="7763256" cy="160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01881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62" name="Google Shape;162;p2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2010000" cy="15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Python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~150 lines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Go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~270 lines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Rust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~260 lines</a:t>
            </a:r>
            <a:endParaRPr/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616BB8F1-6C5C-E342-BB2C-B0409E3A0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1522" y="1318650"/>
            <a:ext cx="4588065" cy="2770632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Sorry Python…</a:t>
            </a:r>
            <a:endParaRPr/>
          </a:p>
        </p:txBody>
      </p:sp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8288858-1FC8-8F47-BF72-157A2AC32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048" y="721973"/>
            <a:ext cx="6089904" cy="3650578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RUST, right?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Toolbox Ecosystem</a:t>
            </a:r>
            <a:endParaRPr/>
          </a:p>
        </p:txBody>
      </p:sp>
      <p:pic>
        <p:nvPicPr>
          <p:cNvPr id="180" name="Google Shape;18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0538" y="1853850"/>
            <a:ext cx="5042926" cy="284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Toolbox Architecture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475" y="1954000"/>
            <a:ext cx="4041523" cy="269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2950" y="2571754"/>
            <a:ext cx="3931526" cy="105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Features: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Link to RxNorm in customizable way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Improved output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*.csv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Links to RxNorm IDs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Link to record ID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Custom search option (ignores RxNorm)</a:t>
            </a:r>
            <a:endParaRPr/>
          </a:p>
        </p:txBody>
      </p:sp>
      <p:sp>
        <p:nvSpPr>
          <p:cNvPr id="193" name="Google Shape;193;p3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the future</a:t>
            </a:r>
            <a:endParaRPr/>
          </a:p>
        </p:txBody>
      </p:sp>
      <p:sp>
        <p:nvSpPr>
          <p:cNvPr id="194" name="Google Shape;194;p30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Hurdles (opportunities):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Data security of a website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CLI tool on secure server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What about non-technical users?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Concurrency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Performance tweaks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about me…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16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 build data-driven OSS software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Started in analytics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Dabbled in web frontend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Appreciate speed and simplicity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Love my doggo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629774" y="1237851"/>
            <a:ext cx="3973975" cy="298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body" idx="1"/>
          </p:nvPr>
        </p:nvSpPr>
        <p:spPr>
          <a:xfrm>
            <a:off x="729450" y="1894125"/>
            <a:ext cx="3169200" cy="25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Google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Rust maintainers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Chris Delcher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Daniel Harris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My wife</a:t>
            </a:r>
            <a:endParaRPr sz="2000"/>
          </a:p>
        </p:txBody>
      </p:sp>
      <p:pic>
        <p:nvPicPr>
          <p:cNvPr id="201" name="Google Shape;20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325" y="1130550"/>
            <a:ext cx="2984852" cy="2984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207" name="Google Shape;2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7588" y="1853850"/>
            <a:ext cx="4628835" cy="2984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talk drugs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021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Chicago Medical Examiner’s Case Archive</a:t>
            </a:r>
            <a:endParaRPr sz="14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 dirty="0"/>
              <a:t>Open Data provided by Cook County</a:t>
            </a:r>
            <a:endParaRPr sz="12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 dirty="0"/>
              <a:t>Contains lots of useful death information for pharmaceutical and public health researchers</a:t>
            </a:r>
            <a:endParaRPr sz="12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 dirty="0"/>
              <a:t>Primary Cause of Death (field)</a:t>
            </a:r>
            <a:endParaRPr sz="1200" dirty="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 dirty="0"/>
              <a:t>Ex 1: “NOVEL CORONA (COVID-19) VIRAL INFECTION”</a:t>
            </a:r>
            <a:endParaRPr sz="1200" dirty="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 dirty="0"/>
              <a:t>Ex 2:  “COMBINED DRUG (COCAINE, FENTANYL, HEROIN, CLONAZEPAM</a:t>
            </a:r>
            <a:endParaRPr sz="1200" dirty="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 dirty="0"/>
              <a:t>Researchers want to know a unique list of drugs to monitor opioid crisis</a:t>
            </a:r>
            <a:endParaRPr sz="1200" dirty="0"/>
          </a:p>
          <a:p>
            <a:pPr indent="-317500">
              <a:buSzPts val="1400"/>
              <a:buFont typeface="Lato"/>
              <a:buChar char="-"/>
            </a:pPr>
            <a:r>
              <a:rPr lang="en-US" sz="1400" dirty="0"/>
              <a:t>Researcher has specific drug list of interest</a:t>
            </a:r>
            <a:endParaRPr lang="e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What do we do?</a:t>
            </a:r>
            <a:endParaRPr sz="14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attempts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663375" y="2078875"/>
            <a:ext cx="4039800" cy="25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String matching using grep (R)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Introduce known misspellings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Have to manually insert drugs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Exact string matching (Python)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 little faster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More tedious development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Implemented “drug_search” file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String similarity searching (Python)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SLOW</a:t>
            </a:r>
            <a:endParaRPr sz="14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7800" y="779725"/>
            <a:ext cx="4902650" cy="145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/>
        </p:nvSpPr>
        <p:spPr>
          <a:xfrm>
            <a:off x="5923350" y="2715075"/>
            <a:ext cx="11991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Lato"/>
                <a:ea typeface="Lato"/>
                <a:cs typeface="Lato"/>
                <a:sym typeface="Lato"/>
              </a:rPr>
              <a:t>~0.67</a:t>
            </a:r>
            <a:endParaRPr sz="2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must be a better way…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the rescue</a:t>
            </a:r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4257900" cy="27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Go benefits:</a:t>
            </a:r>
            <a:endParaRPr sz="1400"/>
          </a:p>
          <a:p>
            <a:pPr marL="914400" lvl="1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Type safety</a:t>
            </a:r>
            <a:endParaRPr sz="1400"/>
          </a:p>
          <a:p>
            <a:pPr marL="914400" lvl="1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Compiled</a:t>
            </a:r>
            <a:endParaRPr sz="1400"/>
          </a:p>
          <a:p>
            <a:pPr marL="914400" lvl="1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Concurrency (goroutines)</a:t>
            </a:r>
            <a:endParaRPr sz="1400"/>
          </a:p>
          <a:p>
            <a:pPr marL="914400" lvl="1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Speed</a:t>
            </a:r>
            <a:endParaRPr sz="1400"/>
          </a:p>
          <a:p>
            <a:pPr marL="914400" lvl="1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Easy to learn</a:t>
            </a:r>
            <a:endParaRPr sz="1400"/>
          </a:p>
          <a:p>
            <a:pPr marL="457200" lvl="0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Brilliant idea!</a:t>
            </a:r>
            <a:endParaRPr sz="1400"/>
          </a:p>
          <a:p>
            <a:pPr marL="914400" lvl="1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Go CLI tool with web interface</a:t>
            </a:r>
            <a:endParaRPr sz="1400"/>
          </a:p>
          <a:p>
            <a:pPr marL="914400" lvl="1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Improved custom “drug_search” file</a:t>
            </a:r>
            <a:endParaRPr sz="1400"/>
          </a:p>
          <a:p>
            <a:pPr marL="914400" lvl="1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Improved performance</a:t>
            </a:r>
            <a:endParaRPr sz="1400"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8175" y="1632250"/>
            <a:ext cx="2230400" cy="275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9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Drug Extraction Tool</a:t>
            </a:r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5557225" y="1800000"/>
            <a:ext cx="3452700" cy="22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Cobra  CLI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Server command for web UI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Available by click to install and run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Cross platform (thank you goreleaser)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STILL available</a:t>
            </a:r>
            <a:endParaRPr sz="1500"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175" y="1973550"/>
            <a:ext cx="5426948" cy="195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can we do better?</a:t>
            </a:r>
            <a:endParaRPr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1065</Words>
  <Application>Microsoft Macintosh PowerPoint</Application>
  <PresentationFormat>On-screen Show (16:9)</PresentationFormat>
  <Paragraphs>195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Lato</vt:lpstr>
      <vt:lpstr>Arial</vt:lpstr>
      <vt:lpstr>Raleway</vt:lpstr>
      <vt:lpstr>Streamline</vt:lpstr>
      <vt:lpstr>Drug Extraction Toolbox</vt:lpstr>
      <vt:lpstr>A little about me…</vt:lpstr>
      <vt:lpstr>Let’s talk drugs</vt:lpstr>
      <vt:lpstr>Data Exploration</vt:lpstr>
      <vt:lpstr>First attempts</vt:lpstr>
      <vt:lpstr>There must be a better way…</vt:lpstr>
      <vt:lpstr>Go to the rescue</vt:lpstr>
      <vt:lpstr>Drug Extraction Tool</vt:lpstr>
      <vt:lpstr>But can we do better?</vt:lpstr>
      <vt:lpstr>Is it worth it?</vt:lpstr>
      <vt:lpstr>R&amp;D</vt:lpstr>
      <vt:lpstr>Benchmark Testing</vt:lpstr>
      <vt:lpstr>Standard Program Flow</vt:lpstr>
      <vt:lpstr>Results</vt:lpstr>
      <vt:lpstr>PowerPoint Presentation</vt:lpstr>
      <vt:lpstr>So RUST, right?</vt:lpstr>
      <vt:lpstr>Toolbox Ecosystem</vt:lpstr>
      <vt:lpstr>Toolbox Architecture</vt:lpstr>
      <vt:lpstr>Building the future</vt:lpstr>
      <vt:lpstr>Acknowledgements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Drug Extraction Toolbox</dc:title>
  <cp:lastModifiedBy>Anthony, Nicholas</cp:lastModifiedBy>
  <cp:revision>27</cp:revision>
  <dcterms:modified xsi:type="dcterms:W3CDTF">2022-02-18T15:12:10Z</dcterms:modified>
</cp:coreProperties>
</file>